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64" r:id="rId10"/>
    <p:sldId id="266" r:id="rId11"/>
    <p:sldId id="26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6" r:id="rId21"/>
    <p:sldId id="287" r:id="rId22"/>
    <p:sldId id="274" r:id="rId23"/>
    <p:sldId id="256" r:id="rId24"/>
    <p:sldId id="257" r:id="rId25"/>
    <p:sldId id="261" r:id="rId26"/>
    <p:sldId id="258" r:id="rId27"/>
    <p:sldId id="259" r:id="rId28"/>
    <p:sldId id="260" r:id="rId29"/>
    <p:sldId id="262" r:id="rId3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8285F-774A-47E9-8775-3D1231A3FC39}" type="datetimeFigureOut">
              <a:rPr lang="nb-NO" smtClean="0"/>
              <a:t>08.05.2014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BD33-033B-4E27-A317-D028DF4A8B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008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8285F-774A-47E9-8775-3D1231A3FC39}" type="datetimeFigureOut">
              <a:rPr lang="nb-NO" smtClean="0"/>
              <a:t>08.05.2014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BD33-033B-4E27-A317-D028DF4A8B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137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8285F-774A-47E9-8775-3D1231A3FC39}" type="datetimeFigureOut">
              <a:rPr lang="nb-NO" smtClean="0"/>
              <a:t>08.05.2014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BD33-033B-4E27-A317-D028DF4A8B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31502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8285F-774A-47E9-8775-3D1231A3FC39}" type="datetimeFigureOut">
              <a:rPr lang="nb-NO" smtClean="0"/>
              <a:t>08.05.2014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BD33-033B-4E27-A317-D028DF4A8B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7340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8285F-774A-47E9-8775-3D1231A3FC39}" type="datetimeFigureOut">
              <a:rPr lang="nb-NO" smtClean="0"/>
              <a:t>08.05.2014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BD33-033B-4E27-A317-D028DF4A8B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9480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8285F-774A-47E9-8775-3D1231A3FC39}" type="datetimeFigureOut">
              <a:rPr lang="nb-NO" smtClean="0"/>
              <a:t>08.05.2014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BD33-033B-4E27-A317-D028DF4A8B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7574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8285F-774A-47E9-8775-3D1231A3FC39}" type="datetimeFigureOut">
              <a:rPr lang="nb-NO" smtClean="0"/>
              <a:t>08.05.2014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BD33-033B-4E27-A317-D028DF4A8B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1426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8285F-774A-47E9-8775-3D1231A3FC39}" type="datetimeFigureOut">
              <a:rPr lang="nb-NO" smtClean="0"/>
              <a:t>08.05.2014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BD33-033B-4E27-A317-D028DF4A8B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7311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8285F-774A-47E9-8775-3D1231A3FC39}" type="datetimeFigureOut">
              <a:rPr lang="nb-NO" smtClean="0"/>
              <a:t>08.05.2014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BD33-033B-4E27-A317-D028DF4A8B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1141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8285F-774A-47E9-8775-3D1231A3FC39}" type="datetimeFigureOut">
              <a:rPr lang="nb-NO" smtClean="0"/>
              <a:t>08.05.2014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BD33-033B-4E27-A317-D028DF4A8B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524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8285F-774A-47E9-8775-3D1231A3FC39}" type="datetimeFigureOut">
              <a:rPr lang="nb-NO" smtClean="0"/>
              <a:t>08.05.2014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7BD33-033B-4E27-A317-D028DF4A8B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897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8285F-774A-47E9-8775-3D1231A3FC39}" type="datetimeFigureOut">
              <a:rPr lang="nb-NO" smtClean="0"/>
              <a:t>08.05.2014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7BD33-033B-4E27-A317-D028DF4A8B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669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Arbeidet med E16 og Vossebanen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0813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164" y="217934"/>
            <a:ext cx="7908634" cy="615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07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246" y="257578"/>
            <a:ext cx="9852795" cy="624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81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8" r="9372"/>
          <a:stretch>
            <a:fillRect/>
          </a:stretch>
        </p:blipFill>
        <p:spPr bwMode="auto">
          <a:xfrm>
            <a:off x="3299892" y="878459"/>
            <a:ext cx="5304234" cy="4363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Rectangle 2"/>
          <p:cNvSpPr>
            <a:spLocks/>
          </p:cNvSpPr>
          <p:nvPr/>
        </p:nvSpPr>
        <p:spPr bwMode="auto">
          <a:xfrm>
            <a:off x="1524000" y="5331023"/>
            <a:ext cx="9010055" cy="4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1687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- Den viktigaste hovudvegen mellom Oslo og Bergen</a:t>
            </a:r>
          </a:p>
        </p:txBody>
      </p:sp>
      <p:sp>
        <p:nvSpPr>
          <p:cNvPr id="20483" name="Rectangle 3"/>
          <p:cNvSpPr>
            <a:spLocks/>
          </p:cNvSpPr>
          <p:nvPr/>
        </p:nvSpPr>
        <p:spPr bwMode="auto">
          <a:xfrm>
            <a:off x="3292078" y="580430"/>
            <a:ext cx="5304234" cy="205383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26789" tIns="26789" rIns="26789" bIns="26789" anchor="b"/>
          <a:lstStyle/>
          <a:p>
            <a:pPr algn="l"/>
            <a:r>
              <a:rPr lang="en-US" sz="703" dirty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http://www.regjeringen.no/dep/tema/nasjonal_transportplan/kart.html?id=691798</a:t>
            </a:r>
          </a:p>
        </p:txBody>
      </p:sp>
      <p:sp>
        <p:nvSpPr>
          <p:cNvPr id="20484" name="Rectangle 4"/>
          <p:cNvSpPr>
            <a:spLocks/>
          </p:cNvSpPr>
          <p:nvPr/>
        </p:nvSpPr>
        <p:spPr bwMode="auto">
          <a:xfrm>
            <a:off x="1524000" y="5715000"/>
            <a:ext cx="9010055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3375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E16 - ei nasjonal oppgåve</a:t>
            </a:r>
          </a:p>
        </p:txBody>
      </p:sp>
    </p:spTree>
    <p:extLst>
      <p:ext uri="{BB962C8B-B14F-4D97-AF65-F5344CB8AC3E}">
        <p14:creationId xmlns:p14="http://schemas.microsoft.com/office/powerpoint/2010/main" val="106803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8" r="9372" b="68829"/>
          <a:stretch>
            <a:fillRect/>
          </a:stretch>
        </p:blipFill>
        <p:spPr bwMode="auto">
          <a:xfrm>
            <a:off x="3299892" y="878458"/>
            <a:ext cx="5304234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2"/>
          <p:cNvSpPr>
            <a:spLocks/>
          </p:cNvSpPr>
          <p:nvPr/>
        </p:nvSpPr>
        <p:spPr bwMode="auto">
          <a:xfrm>
            <a:off x="1524000" y="2357438"/>
            <a:ext cx="9152930" cy="73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3375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Nasjonal livsnerve</a:t>
            </a:r>
          </a:p>
        </p:txBody>
      </p:sp>
      <p:sp>
        <p:nvSpPr>
          <p:cNvPr id="21507" name="Rectangle 3"/>
          <p:cNvSpPr>
            <a:spLocks/>
          </p:cNvSpPr>
          <p:nvPr/>
        </p:nvSpPr>
        <p:spPr bwMode="auto">
          <a:xfrm>
            <a:off x="1524000" y="4759524"/>
            <a:ext cx="9152930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3375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Lokal livsfare</a:t>
            </a:r>
          </a:p>
        </p:txBody>
      </p:sp>
      <p:sp>
        <p:nvSpPr>
          <p:cNvPr id="21508" name="Rectangle 4"/>
          <p:cNvSpPr>
            <a:spLocks/>
          </p:cNvSpPr>
          <p:nvPr/>
        </p:nvSpPr>
        <p:spPr bwMode="auto">
          <a:xfrm>
            <a:off x="1524000" y="1294805"/>
            <a:ext cx="9152930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3375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Kor lenge skal det vera slik?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" t="5370" b="1035"/>
          <a:stretch>
            <a:fillRect/>
          </a:stretch>
        </p:blipFill>
        <p:spPr bwMode="auto">
          <a:xfrm>
            <a:off x="1479352" y="3200177"/>
            <a:ext cx="1937742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t="13849" r="5524" b="1706"/>
          <a:stretch>
            <a:fillRect/>
          </a:stretch>
        </p:blipFill>
        <p:spPr bwMode="auto">
          <a:xfrm>
            <a:off x="3415978" y="3200177"/>
            <a:ext cx="2652117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" b="7407"/>
          <a:stretch>
            <a:fillRect/>
          </a:stretch>
        </p:blipFill>
        <p:spPr bwMode="auto">
          <a:xfrm>
            <a:off x="6069211" y="3200177"/>
            <a:ext cx="2651001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7314" b="378"/>
          <a:stretch>
            <a:fillRect/>
          </a:stretch>
        </p:blipFill>
        <p:spPr bwMode="auto">
          <a:xfrm>
            <a:off x="8720212" y="3205758"/>
            <a:ext cx="1964531" cy="135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798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1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utoUpdateAnimBg="0"/>
      <p:bldP spid="21508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29" name="Object 1"/>
          <p:cNvGraphicFramePr>
            <a:graphicFrameLocks/>
          </p:cNvGraphicFramePr>
          <p:nvPr/>
        </p:nvGraphicFramePr>
        <p:xfrm>
          <a:off x="1774031" y="1307084"/>
          <a:ext cx="8642822" cy="5408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hart" r:id="rId3" imgW="17270356" imgH="10806349" progId="MSGraph.Chart.8">
                  <p:embed/>
                </p:oleObj>
              </mc:Choice>
              <mc:Fallback>
                <p:oleObj name="Chart" r:id="rId3" imgW="17270356" imgH="10806349" progId="MSGraph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031" y="1307084"/>
                        <a:ext cx="8642822" cy="5408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0" name="Rectangle 2"/>
          <p:cNvSpPr>
            <a:spLocks/>
          </p:cNvSpPr>
          <p:nvPr/>
        </p:nvSpPr>
        <p:spPr bwMode="auto">
          <a:xfrm>
            <a:off x="1524000" y="276821"/>
            <a:ext cx="9152930" cy="73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3375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Årsdøgntrafikk 2012</a:t>
            </a:r>
          </a:p>
        </p:txBody>
      </p:sp>
    </p:spTree>
    <p:extLst>
      <p:ext uri="{BB962C8B-B14F-4D97-AF65-F5344CB8AC3E}">
        <p14:creationId xmlns:p14="http://schemas.microsoft.com/office/powerpoint/2010/main" val="378713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1"/>
          <p:cNvGraphicFramePr>
            <a:graphicFrameLocks/>
          </p:cNvGraphicFramePr>
          <p:nvPr/>
        </p:nvGraphicFramePr>
        <p:xfrm>
          <a:off x="1774031" y="1307084"/>
          <a:ext cx="8642822" cy="5408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Chart" r:id="rId3" imgW="17270356" imgH="10806349" progId="MSGraph.Chart.8">
                  <p:embed/>
                </p:oleObj>
              </mc:Choice>
              <mc:Fallback>
                <p:oleObj name="Chart" r:id="rId3" imgW="17270356" imgH="10806349" progId="MSGraph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031" y="1307084"/>
                        <a:ext cx="8642822" cy="5408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4" name="Rectangle 2"/>
          <p:cNvSpPr>
            <a:spLocks/>
          </p:cNvSpPr>
          <p:nvPr/>
        </p:nvSpPr>
        <p:spPr bwMode="auto">
          <a:xfrm>
            <a:off x="1524000" y="276821"/>
            <a:ext cx="9152930" cy="73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3375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12% årleg vekst</a:t>
            </a:r>
          </a:p>
        </p:txBody>
      </p:sp>
    </p:spTree>
    <p:extLst>
      <p:ext uri="{BB962C8B-B14F-4D97-AF65-F5344CB8AC3E}">
        <p14:creationId xmlns:p14="http://schemas.microsoft.com/office/powerpoint/2010/main" val="422724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" b="438"/>
          <a:stretch>
            <a:fillRect/>
          </a:stretch>
        </p:blipFill>
        <p:spPr bwMode="auto">
          <a:xfrm>
            <a:off x="3112368" y="1128490"/>
            <a:ext cx="6365751" cy="44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/>
          </p:cNvSpPr>
          <p:nvPr/>
        </p:nvSpPr>
        <p:spPr bwMode="auto">
          <a:xfrm>
            <a:off x="1524000" y="5808639"/>
            <a:ext cx="9144000" cy="70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1687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Farleg</a:t>
            </a:r>
            <a:r>
              <a:rPr lang="en-US" sz="1687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687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flaskehals</a:t>
            </a:r>
            <a:r>
              <a:rPr lang="en-US" sz="1687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687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mellom</a:t>
            </a:r>
            <a:r>
              <a:rPr lang="en-US" sz="1687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Oslo </a:t>
            </a:r>
            <a:r>
              <a:rPr lang="en-US" sz="1687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og</a:t>
            </a:r>
            <a:r>
              <a:rPr lang="en-US" sz="1687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687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Bergen</a:t>
            </a:r>
          </a:p>
          <a:p>
            <a:r>
              <a:rPr lang="en-US" sz="1687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Mange </a:t>
            </a:r>
            <a:r>
              <a:rPr lang="en-US" sz="1687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hendingar</a:t>
            </a:r>
            <a:r>
              <a:rPr lang="en-US" sz="1687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687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fell </a:t>
            </a:r>
            <a:r>
              <a:rPr lang="en-US" sz="1687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utanfor</a:t>
            </a:r>
            <a:r>
              <a:rPr lang="en-US" sz="1687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687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statistikken</a:t>
            </a:r>
            <a:r>
              <a:rPr lang="en-US" sz="1687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endParaRPr lang="en-US" sz="1687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</p:txBody>
      </p:sp>
      <p:sp>
        <p:nvSpPr>
          <p:cNvPr id="24579" name="Rectangle 3"/>
          <p:cNvSpPr>
            <a:spLocks/>
          </p:cNvSpPr>
          <p:nvPr/>
        </p:nvSpPr>
        <p:spPr bwMode="auto">
          <a:xfrm>
            <a:off x="1524000" y="267890"/>
            <a:ext cx="9010055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3375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E16: Lundarosen - Sogn grense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6" b="7877"/>
          <a:stretch>
            <a:fillRect/>
          </a:stretch>
        </p:blipFill>
        <p:spPr bwMode="auto">
          <a:xfrm>
            <a:off x="2978423" y="1128490"/>
            <a:ext cx="6365751" cy="44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" b="4236"/>
          <a:stretch>
            <a:fillRect/>
          </a:stretch>
        </p:blipFill>
        <p:spPr bwMode="auto">
          <a:xfrm>
            <a:off x="2845594" y="1128490"/>
            <a:ext cx="6364635" cy="44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4" b="3407"/>
          <a:stretch>
            <a:fillRect/>
          </a:stretch>
        </p:blipFill>
        <p:spPr bwMode="auto">
          <a:xfrm>
            <a:off x="2675930" y="1128490"/>
            <a:ext cx="6364635" cy="44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250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/>
          </p:cNvSpPr>
          <p:nvPr/>
        </p:nvSpPr>
        <p:spPr bwMode="auto">
          <a:xfrm>
            <a:off x="2702719" y="1053703"/>
            <a:ext cx="7875984" cy="283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/>
          <a:lstStyle/>
          <a:p>
            <a:pPr marL="401822" indent="-401822">
              <a:buFont typeface="Arial"/>
              <a:buChar char="•"/>
            </a:pP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Dårleg</a:t>
            </a:r>
            <a:r>
              <a:rPr lang="en-US" sz="2531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kurvatur</a:t>
            </a:r>
            <a:endParaRPr lang="en-US" sz="2531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  <a:p>
            <a:pPr marL="401822" indent="-401822">
              <a:buFont typeface="Arial"/>
              <a:buChar char="•"/>
            </a:pP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Dårleg</a:t>
            </a:r>
            <a:r>
              <a:rPr lang="en-US" sz="2531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sikt</a:t>
            </a:r>
            <a:endParaRPr lang="en-US" sz="2531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  <a:p>
            <a:pPr marL="401822" indent="-401822">
              <a:buFont typeface="Arial"/>
              <a:buChar char="•"/>
            </a:pP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Mangel</a:t>
            </a:r>
            <a:r>
              <a:rPr lang="en-US" sz="2531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på</a:t>
            </a:r>
            <a:r>
              <a:rPr lang="en-US" sz="2531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vegskulder</a:t>
            </a:r>
            <a:endParaRPr lang="en-US" sz="2531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  <a:p>
            <a:pPr marL="401822" indent="-401822">
              <a:buFont typeface="Arial"/>
              <a:buChar char="•"/>
            </a:pP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Smal</a:t>
            </a:r>
            <a:r>
              <a:rPr lang="en-US" sz="2531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531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veg </a:t>
            </a: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utan</a:t>
            </a:r>
            <a:r>
              <a:rPr lang="en-US" sz="2531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gul</a:t>
            </a:r>
            <a:r>
              <a:rPr lang="en-US" sz="2531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stripe (</a:t>
            </a: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ofte</a:t>
            </a:r>
            <a:r>
              <a:rPr lang="en-US" sz="2531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under 6 m</a:t>
            </a:r>
            <a:r>
              <a:rPr lang="en-US" sz="2531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)</a:t>
            </a:r>
          </a:p>
          <a:p>
            <a:pPr marL="401822" indent="-401822">
              <a:buFont typeface="Arial"/>
              <a:buChar char="•"/>
            </a:pP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Skiftande</a:t>
            </a:r>
            <a:r>
              <a:rPr lang="en-US" sz="2531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, </a:t>
            </a: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uberekneleg</a:t>
            </a:r>
            <a:r>
              <a:rPr lang="en-US" sz="2531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531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klimasone</a:t>
            </a:r>
            <a:endParaRPr lang="en-US" sz="2531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</p:txBody>
      </p:sp>
      <p:sp>
        <p:nvSpPr>
          <p:cNvPr id="25602" name="Rectangle 2"/>
          <p:cNvSpPr>
            <a:spLocks/>
          </p:cNvSpPr>
          <p:nvPr/>
        </p:nvSpPr>
        <p:spPr bwMode="auto">
          <a:xfrm>
            <a:off x="1524000" y="267890"/>
            <a:ext cx="9010055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3375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E16: Lundarosen - Sogn grense</a:t>
            </a:r>
          </a:p>
        </p:txBody>
      </p:sp>
      <p:sp>
        <p:nvSpPr>
          <p:cNvPr id="25604" name="Rectangle 4"/>
          <p:cNvSpPr>
            <a:spLocks/>
          </p:cNvSpPr>
          <p:nvPr/>
        </p:nvSpPr>
        <p:spPr bwMode="auto">
          <a:xfrm>
            <a:off x="2816991" y="3074586"/>
            <a:ext cx="5304234" cy="20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pPr algn="l"/>
            <a:r>
              <a:rPr lang="en-US" sz="703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NRK HORDALAND:</a:t>
            </a:r>
          </a:p>
        </p:txBody>
      </p:sp>
      <p:pic>
        <p:nvPicPr>
          <p:cNvPr id="2" name="Folkeaksjon E16 Fil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" r="126"/>
          <a:stretch/>
        </p:blipFill>
        <p:spPr>
          <a:xfrm>
            <a:off x="2832592" y="3277108"/>
            <a:ext cx="6402555" cy="359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96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6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2702719" y="1150622"/>
            <a:ext cx="7875984" cy="501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/>
          <a:lstStyle/>
          <a:p>
            <a:pPr marL="401822" indent="-401822">
              <a:buFont typeface="Arial"/>
              <a:buChar char="•"/>
            </a:pPr>
            <a:r>
              <a:rPr lang="en-US" sz="3375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Ulykker</a:t>
            </a:r>
            <a:r>
              <a:rPr lang="en-US" sz="3375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</a:p>
          <a:p>
            <a:pPr marL="401822" indent="-401822">
              <a:buFont typeface="Arial"/>
              <a:buChar char="•"/>
            </a:pPr>
            <a:r>
              <a:rPr lang="en-US" sz="3375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V</a:t>
            </a:r>
            <a:r>
              <a:rPr lang="en-US" sz="3375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egstenging</a:t>
            </a:r>
            <a:endParaRPr lang="en-US" sz="3375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  <a:p>
            <a:pPr marL="401822" indent="-401822">
              <a:buFont typeface="Arial"/>
              <a:buChar char="•"/>
            </a:pPr>
            <a:r>
              <a:rPr lang="en-US" sz="3375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Dårleg</a:t>
            </a:r>
            <a:r>
              <a:rPr lang="en-US" sz="3375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3375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regularitet</a:t>
            </a:r>
            <a:endParaRPr lang="en-US" sz="3375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  <a:p>
            <a:pPr marL="401822" indent="-401822">
              <a:buFont typeface="Arial"/>
              <a:buChar char="•"/>
            </a:pPr>
            <a:r>
              <a:rPr lang="en-US" sz="3375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Store </a:t>
            </a:r>
            <a:r>
              <a:rPr lang="en-US" sz="3375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samfunnskostnader</a:t>
            </a:r>
            <a:endParaRPr lang="en-US" sz="3375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1524000" y="267890"/>
            <a:ext cx="9010055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3375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Konsekvensen</a:t>
            </a:r>
            <a:r>
              <a:rPr lang="en-US" sz="3375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3375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er</a:t>
            </a:r>
            <a:r>
              <a:rPr lang="en-US" sz="3375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:</a:t>
            </a:r>
            <a:endParaRPr lang="en-US" sz="3375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</p:txBody>
      </p:sp>
      <p:pic>
        <p:nvPicPr>
          <p:cNvPr id="8" name="Picture 7" descr="Screenshot of Safari (15.04.13 14:1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990" y="3479631"/>
            <a:ext cx="6040479" cy="339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7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" b="3560"/>
          <a:stretch>
            <a:fillRect/>
          </a:stretch>
        </p:blipFill>
        <p:spPr bwMode="auto">
          <a:xfrm>
            <a:off x="2827735" y="1128490"/>
            <a:ext cx="6364635" cy="44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/>
          </p:cNvSpPr>
          <p:nvPr/>
        </p:nvSpPr>
        <p:spPr bwMode="auto">
          <a:xfrm>
            <a:off x="1524000" y="5777508"/>
            <a:ext cx="9144000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253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Ingen tiltak for mjuke trafikantar. 3 skular!</a:t>
            </a:r>
            <a:endParaRPr lang="en-US" sz="1687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</p:txBody>
      </p:sp>
      <p:sp>
        <p:nvSpPr>
          <p:cNvPr id="26627" name="Rectangle 3"/>
          <p:cNvSpPr>
            <a:spLocks/>
          </p:cNvSpPr>
          <p:nvPr/>
        </p:nvSpPr>
        <p:spPr bwMode="auto">
          <a:xfrm>
            <a:off x="1524000" y="267890"/>
            <a:ext cx="9010055" cy="6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3375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E16: </a:t>
            </a:r>
            <a:r>
              <a:rPr lang="en-US" sz="3375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Lundarosen</a:t>
            </a:r>
            <a:r>
              <a:rPr lang="en-US" sz="3375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- </a:t>
            </a:r>
            <a:r>
              <a:rPr lang="en-US" sz="3375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Sogn</a:t>
            </a:r>
            <a:r>
              <a:rPr lang="en-US" sz="3375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3375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grense</a:t>
            </a:r>
            <a:endParaRPr lang="en-US" sz="3375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15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Disposisjon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Kort om KVU og konsept som er </a:t>
            </a:r>
            <a:r>
              <a:rPr lang="nb-NO" dirty="0" err="1" smtClean="0"/>
              <a:t>utgreidd</a:t>
            </a:r>
            <a:endParaRPr lang="nb-NO" dirty="0" smtClean="0"/>
          </a:p>
          <a:p>
            <a:r>
              <a:rPr lang="nb-NO" dirty="0" smtClean="0"/>
              <a:t>Litt om status og framdrift</a:t>
            </a:r>
          </a:p>
          <a:p>
            <a:r>
              <a:rPr lang="nb-NO" dirty="0" smtClean="0"/>
              <a:t>Litt om situasjonen i media</a:t>
            </a:r>
          </a:p>
          <a:p>
            <a:r>
              <a:rPr lang="nb-NO" dirty="0" smtClean="0"/>
              <a:t>Så det </a:t>
            </a:r>
            <a:r>
              <a:rPr lang="nb-NO" dirty="0" err="1" smtClean="0"/>
              <a:t>viktigaste</a:t>
            </a:r>
            <a:r>
              <a:rPr lang="nb-NO" dirty="0" smtClean="0"/>
              <a:t> – vegen </a:t>
            </a:r>
            <a:r>
              <a:rPr lang="nb-NO" dirty="0" err="1" smtClean="0"/>
              <a:t>vidar</a:t>
            </a:r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93788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/>
          </p:cNvSpPr>
          <p:nvPr/>
        </p:nvSpPr>
        <p:spPr bwMode="auto">
          <a:xfrm>
            <a:off x="1907976" y="2187773"/>
            <a:ext cx="8670727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/>
          <a:lstStyle/>
          <a:p>
            <a:pPr marL="321457" indent="-321457">
              <a:lnSpc>
                <a:spcPct val="130000"/>
              </a:lnSpc>
              <a:buFont typeface="Arial"/>
              <a:buChar char="•"/>
            </a:pP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Statens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vegvesen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i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vår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region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har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prioritert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E16</a:t>
            </a:r>
          </a:p>
          <a:p>
            <a:pPr marL="321457" indent="-321457">
              <a:lnSpc>
                <a:spcPct val="130000"/>
              </a:lnSpc>
              <a:buFont typeface="Arial"/>
              <a:buChar char="•"/>
            </a:pP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Norsk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Lastebileigarforbund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krev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ny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veg</a:t>
            </a:r>
          </a:p>
          <a:p>
            <a:pPr marL="321457" indent="-321457">
              <a:lnSpc>
                <a:spcPct val="130000"/>
              </a:lnSpc>
              <a:buFont typeface="Arial"/>
              <a:buChar char="•"/>
            </a:pP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Reguleringsplan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ferdig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og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godkjent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av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Voss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kommune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2009</a:t>
            </a:r>
          </a:p>
          <a:p>
            <a:pPr marL="321457" indent="-321457">
              <a:lnSpc>
                <a:spcPct val="130000"/>
              </a:lnSpc>
              <a:buFont typeface="Arial"/>
              <a:buChar char="•"/>
            </a:pP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Vektlagt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av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Voss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kommune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for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prioritering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i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NTP 2014-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2018</a:t>
            </a:r>
          </a:p>
          <a:p>
            <a:pPr marL="321457" indent="-321457">
              <a:lnSpc>
                <a:spcPct val="130000"/>
              </a:lnSpc>
              <a:buFont typeface="Arial"/>
              <a:buChar char="•"/>
            </a:pP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Sogn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og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Fjordane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FK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prioriterer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E16/RV13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i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sin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uttale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til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NTP</a:t>
            </a:r>
          </a:p>
          <a:p>
            <a:pPr marL="321457" indent="-321457">
              <a:lnSpc>
                <a:spcPct val="130000"/>
              </a:lnSpc>
              <a:buFont typeface="Arial"/>
              <a:buChar char="•"/>
            </a:pP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Lokale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aksjonar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og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innspel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frå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folk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som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bur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langs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vegen</a:t>
            </a:r>
            <a:endParaRPr lang="en-US" sz="2109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  <a:p>
            <a:pPr marL="321457" indent="-321457">
              <a:lnSpc>
                <a:spcPct val="130000"/>
              </a:lnSpc>
              <a:buFont typeface="Arial"/>
              <a:buChar char="•"/>
            </a:pP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Opprop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frå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ordførarar</a:t>
            </a:r>
            <a:endParaRPr lang="en-US" sz="2109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  <a:p>
            <a:pPr marL="321457" indent="-321457">
              <a:lnSpc>
                <a:spcPct val="130000"/>
              </a:lnSpc>
              <a:buFont typeface="Arial"/>
              <a:buChar char="•"/>
            </a:pP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Synfaringar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og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politiske</a:t>
            </a:r>
            <a:r>
              <a:rPr lang="en-US" sz="2109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2109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samtalar</a:t>
            </a:r>
            <a:endParaRPr lang="en-US" sz="2109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</p:txBody>
      </p:sp>
      <p:sp>
        <p:nvSpPr>
          <p:cNvPr id="29698" name="Rectangle 2"/>
          <p:cNvSpPr>
            <a:spLocks/>
          </p:cNvSpPr>
          <p:nvPr/>
        </p:nvSpPr>
        <p:spPr bwMode="auto">
          <a:xfrm>
            <a:off x="1524000" y="267891"/>
            <a:ext cx="9108281" cy="136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 anchor="b"/>
          <a:lstStyle/>
          <a:p>
            <a:r>
              <a:rPr lang="en-US" sz="3375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Breitt engasjement for å få E16</a:t>
            </a:r>
          </a:p>
          <a:p>
            <a:r>
              <a:rPr lang="en-US" sz="3375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med på NTP</a:t>
            </a:r>
          </a:p>
        </p:txBody>
      </p:sp>
    </p:spTree>
    <p:extLst>
      <p:ext uri="{BB962C8B-B14F-4D97-AF65-F5344CB8AC3E}">
        <p14:creationId xmlns:p14="http://schemas.microsoft.com/office/powerpoint/2010/main" val="1480997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6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6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6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6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6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6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6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6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6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6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6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/>
          </p:cNvSpPr>
          <p:nvPr/>
        </p:nvSpPr>
        <p:spPr bwMode="auto">
          <a:xfrm>
            <a:off x="1934766" y="1178719"/>
            <a:ext cx="5938242" cy="216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/>
          <a:lstStyle/>
          <a:p>
            <a:pPr marL="241093" indent="-241093">
              <a:lnSpc>
                <a:spcPct val="130000"/>
              </a:lnSpc>
              <a:buFont typeface="Arial"/>
              <a:buChar char="•"/>
            </a:pP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E16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Lundarosen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-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Sogn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grense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i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NTP 2014-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2018</a:t>
            </a:r>
          </a:p>
          <a:p>
            <a:pPr marL="241093" indent="-241093">
              <a:lnSpc>
                <a:spcPct val="130000"/>
              </a:lnSpc>
              <a:buFont typeface="Arial"/>
              <a:buChar char="•"/>
            </a:pP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Åsbrekke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-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Humlabrekke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 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Humlabrekke-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Vinje</a:t>
            </a:r>
            <a:endParaRPr lang="en-US" sz="1406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  <a:p>
            <a:pPr marL="241093" indent="-241093">
              <a:lnSpc>
                <a:spcPct val="130000"/>
              </a:lnSpc>
              <a:buFont typeface="Arial"/>
              <a:buChar char="•"/>
            </a:pP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Kvalitetsmassar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frå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Nærøydaltunnelen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til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ny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E16 mot 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Voss</a:t>
            </a:r>
          </a:p>
          <a:p>
            <a:pPr marL="241093" indent="-241093">
              <a:lnSpc>
                <a:spcPct val="130000"/>
              </a:lnSpc>
              <a:buFont typeface="Arial"/>
              <a:buChar char="•"/>
            </a:pP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Bygging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av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tunnel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Blikberg-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Løne</a:t>
            </a:r>
            <a:endParaRPr lang="en-US" sz="1406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  <a:p>
            <a:pPr marL="241093" indent="-241093">
              <a:lnSpc>
                <a:spcPct val="130000"/>
              </a:lnSpc>
              <a:buFont typeface="Arial"/>
              <a:buChar char="•"/>
            </a:pP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Halda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fram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med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detaljregulering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av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Lundarosen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-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Sogn</a:t>
            </a:r>
            <a:r>
              <a:rPr lang="en-US" sz="1406" dirty="0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 </a:t>
            </a:r>
            <a:r>
              <a:rPr lang="en-US" sz="1406" dirty="0" err="1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grense</a:t>
            </a:r>
            <a:endParaRPr lang="en-US" sz="1406" dirty="0">
              <a:solidFill>
                <a:srgbClr val="46464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Lucida Sans Unicode" charset="0"/>
              <a:ea typeface="ＭＳ Ｐゴシック" charset="0"/>
              <a:cs typeface="Lucida Sans Unicode" charset="0"/>
              <a:sym typeface="Lucida Sans Unicode" charset="0"/>
            </a:endParaRPr>
          </a:p>
        </p:txBody>
      </p:sp>
      <p:sp>
        <p:nvSpPr>
          <p:cNvPr id="30722" name="Rectangle 2"/>
          <p:cNvSpPr>
            <a:spLocks/>
          </p:cNvSpPr>
          <p:nvPr/>
        </p:nvSpPr>
        <p:spPr bwMode="auto">
          <a:xfrm>
            <a:off x="1961554" y="267891"/>
            <a:ext cx="8670727" cy="84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26789" tIns="26789" rIns="26789" bIns="26789"/>
          <a:lstStyle/>
          <a:p>
            <a:pPr algn="l"/>
            <a:r>
              <a:rPr lang="en-US" sz="3375">
                <a:solidFill>
                  <a:srgbClr val="46464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Lucida Sans Unicode" charset="0"/>
                <a:ea typeface="ＭＳ Ｐゴシック" charset="0"/>
                <a:cs typeface="Lucida Sans Unicode" charset="0"/>
                <a:sym typeface="Lucida Sans Unicode" charset="0"/>
              </a:rPr>
              <a:t>Prioriter dette: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320" y="-232172"/>
            <a:ext cx="2625328" cy="731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344" y="3402211"/>
            <a:ext cx="5179219" cy="388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866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Me har jobba opp mot ulike </a:t>
            </a:r>
            <a:r>
              <a:rPr lang="nb-NO" dirty="0" err="1" smtClean="0"/>
              <a:t>aktørar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Bergen, Voss og Vaksdal er </a:t>
            </a:r>
            <a:r>
              <a:rPr lang="nb-NO" dirty="0" err="1"/>
              <a:t>eintydige</a:t>
            </a:r>
            <a:r>
              <a:rPr lang="nb-NO" dirty="0"/>
              <a:t> på at </a:t>
            </a:r>
            <a:r>
              <a:rPr lang="nb-NO" dirty="0" err="1"/>
              <a:t>noko</a:t>
            </a:r>
            <a:r>
              <a:rPr lang="nb-NO" dirty="0"/>
              <a:t> må </a:t>
            </a:r>
            <a:r>
              <a:rPr lang="nb-NO" dirty="0" err="1"/>
              <a:t>gjerast</a:t>
            </a:r>
            <a:endParaRPr lang="nb-NO" dirty="0"/>
          </a:p>
          <a:p>
            <a:r>
              <a:rPr lang="nb-NO" dirty="0" err="1" smtClean="0"/>
              <a:t>Fleire</a:t>
            </a:r>
            <a:r>
              <a:rPr lang="nb-NO" dirty="0" smtClean="0"/>
              <a:t> og </a:t>
            </a:r>
            <a:r>
              <a:rPr lang="nb-NO" dirty="0" err="1" smtClean="0"/>
              <a:t>fleire</a:t>
            </a:r>
            <a:r>
              <a:rPr lang="nb-NO" dirty="0" smtClean="0"/>
              <a:t> fylkesparti med klare </a:t>
            </a:r>
            <a:r>
              <a:rPr lang="nb-NO" dirty="0" err="1" smtClean="0"/>
              <a:t>uttalar</a:t>
            </a:r>
            <a:r>
              <a:rPr lang="nb-NO" dirty="0" smtClean="0"/>
              <a:t> om at </a:t>
            </a:r>
            <a:r>
              <a:rPr lang="nb-NO" dirty="0" err="1" smtClean="0"/>
              <a:t>dei</a:t>
            </a:r>
            <a:r>
              <a:rPr lang="nb-NO" dirty="0" smtClean="0"/>
              <a:t> </a:t>
            </a:r>
            <a:r>
              <a:rPr lang="nb-NO" dirty="0" err="1" smtClean="0"/>
              <a:t>ønskjer</a:t>
            </a:r>
            <a:r>
              <a:rPr lang="nb-NO" dirty="0" smtClean="0"/>
              <a:t> fortgang</a:t>
            </a:r>
          </a:p>
          <a:p>
            <a:r>
              <a:rPr lang="nb-NO" dirty="0" smtClean="0"/>
              <a:t>NHO positive</a:t>
            </a:r>
          </a:p>
          <a:p>
            <a:r>
              <a:rPr lang="nb-NO" dirty="0" smtClean="0"/>
              <a:t>Bergens næringsråd positive</a:t>
            </a:r>
          </a:p>
          <a:p>
            <a:endParaRPr lang="nb-NO" dirty="0"/>
          </a:p>
          <a:p>
            <a:r>
              <a:rPr lang="nb-NO" dirty="0" smtClean="0"/>
              <a:t>Rådet </a:t>
            </a:r>
            <a:r>
              <a:rPr lang="nb-NO" dirty="0" err="1" smtClean="0"/>
              <a:t>eg</a:t>
            </a:r>
            <a:r>
              <a:rPr lang="nb-NO" dirty="0" smtClean="0"/>
              <a:t> har fått er </a:t>
            </a:r>
            <a:r>
              <a:rPr lang="nb-NO" dirty="0" err="1" smtClean="0"/>
              <a:t>følgjande</a:t>
            </a:r>
            <a:r>
              <a:rPr lang="nb-NO" dirty="0" smtClean="0"/>
              <a:t> – lag </a:t>
            </a:r>
            <a:r>
              <a:rPr lang="nb-NO" dirty="0" err="1" smtClean="0"/>
              <a:t>ein</a:t>
            </a:r>
            <a:r>
              <a:rPr lang="nb-NO" dirty="0" smtClean="0"/>
              <a:t> felles presentasjon som har brei støtte og som alle kan bruka</a:t>
            </a:r>
          </a:p>
          <a:p>
            <a:r>
              <a:rPr lang="nb-NO" dirty="0" smtClean="0"/>
              <a:t>Det er det </a:t>
            </a:r>
            <a:r>
              <a:rPr lang="nb-NO" dirty="0" err="1" smtClean="0"/>
              <a:t>me</a:t>
            </a:r>
            <a:r>
              <a:rPr lang="nb-NO" dirty="0" smtClean="0"/>
              <a:t> jobbar med her og </a:t>
            </a:r>
            <a:r>
              <a:rPr lang="nb-NO" dirty="0" err="1" smtClean="0"/>
              <a:t>no</a:t>
            </a:r>
            <a:r>
              <a:rPr lang="nb-NO" dirty="0" smtClean="0"/>
              <a:t>!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6916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Saman for </a:t>
            </a:r>
            <a:r>
              <a:rPr lang="nb-NO" dirty="0" err="1" smtClean="0"/>
              <a:t>ein</a:t>
            </a:r>
            <a:r>
              <a:rPr lang="nb-NO" dirty="0" smtClean="0"/>
              <a:t> sikker E16 og </a:t>
            </a:r>
            <a:r>
              <a:rPr lang="nb-NO" dirty="0" err="1" smtClean="0"/>
              <a:t>ein</a:t>
            </a:r>
            <a:r>
              <a:rPr lang="nb-NO" dirty="0" smtClean="0"/>
              <a:t> moderne Bergensbane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7421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E16 og Bergensbanen bitt landet i </a:t>
            </a:r>
            <a:r>
              <a:rPr lang="nb-NO" dirty="0" err="1" smtClean="0"/>
              <a:t>saman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E16 er den mest trafikkerte vegen aust-vest</a:t>
            </a:r>
          </a:p>
          <a:p>
            <a:r>
              <a:rPr lang="nb-NO" dirty="0" smtClean="0"/>
              <a:t>E16 er den mest stabile vintervegen aust-vest</a:t>
            </a:r>
          </a:p>
          <a:p>
            <a:endParaRPr lang="nb-NO" dirty="0"/>
          </a:p>
          <a:p>
            <a:r>
              <a:rPr lang="nb-NO" dirty="0" smtClean="0"/>
              <a:t>Bergensbanen kan få </a:t>
            </a:r>
            <a:r>
              <a:rPr lang="nb-NO" dirty="0" err="1" smtClean="0"/>
              <a:t>køyretid</a:t>
            </a:r>
            <a:r>
              <a:rPr lang="nb-NO" dirty="0" smtClean="0"/>
              <a:t> på 4-timer</a:t>
            </a:r>
          </a:p>
          <a:p>
            <a:r>
              <a:rPr lang="nb-NO" dirty="0" smtClean="0"/>
              <a:t>Krev satsing i begge </a:t>
            </a:r>
            <a:r>
              <a:rPr lang="nb-NO" dirty="0" err="1" smtClean="0"/>
              <a:t>endar</a:t>
            </a:r>
            <a:r>
              <a:rPr lang="nb-NO" dirty="0" smtClean="0"/>
              <a:t>, Ringeriksbanen og Vossebanen</a:t>
            </a:r>
          </a:p>
          <a:p>
            <a:r>
              <a:rPr lang="nb-NO" dirty="0" smtClean="0"/>
              <a:t>Kan, i tråd med </a:t>
            </a:r>
            <a:r>
              <a:rPr lang="nb-NO" dirty="0" err="1" smtClean="0"/>
              <a:t>høgfartsutgreiinga</a:t>
            </a:r>
            <a:r>
              <a:rPr lang="nb-NO" dirty="0" smtClean="0"/>
              <a:t>, bli </a:t>
            </a:r>
            <a:r>
              <a:rPr lang="nb-NO" dirty="0" err="1" smtClean="0"/>
              <a:t>ein</a:t>
            </a:r>
            <a:r>
              <a:rPr lang="nb-NO" dirty="0" smtClean="0"/>
              <a:t> moderne bane med samla kostnad på 50 mrd.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25663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Eit</a:t>
            </a:r>
            <a:r>
              <a:rPr lang="nb-NO" dirty="0" smtClean="0"/>
              <a:t> hav mellom dagens situasjon og dagens og framtidas krav og </a:t>
            </a:r>
            <a:r>
              <a:rPr lang="nb-NO" dirty="0" err="1" smtClean="0"/>
              <a:t>forventningar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E16 krev og har krevd mange liv</a:t>
            </a:r>
          </a:p>
          <a:p>
            <a:r>
              <a:rPr lang="nb-NO" dirty="0" smtClean="0"/>
              <a:t>Overrepresentert på ulykkesstatistikken og ofte stengt</a:t>
            </a:r>
          </a:p>
          <a:p>
            <a:r>
              <a:rPr lang="nb-NO" dirty="0" smtClean="0"/>
              <a:t>Stor trafikkauke</a:t>
            </a:r>
          </a:p>
          <a:p>
            <a:endParaRPr lang="nb-NO" dirty="0"/>
          </a:p>
          <a:p>
            <a:r>
              <a:rPr lang="nb-NO" dirty="0" smtClean="0"/>
              <a:t>Bergensbanen framleis på 130-år </a:t>
            </a:r>
            <a:r>
              <a:rPr lang="nb-NO" dirty="0" err="1" smtClean="0"/>
              <a:t>gamal</a:t>
            </a:r>
            <a:r>
              <a:rPr lang="nb-NO" dirty="0" smtClean="0"/>
              <a:t> trase</a:t>
            </a:r>
          </a:p>
          <a:p>
            <a:r>
              <a:rPr lang="nb-NO" dirty="0" err="1" smtClean="0"/>
              <a:t>Saktekøyring</a:t>
            </a:r>
            <a:r>
              <a:rPr lang="nb-NO" dirty="0" smtClean="0"/>
              <a:t> og låg gjennomsnittsfart</a:t>
            </a:r>
          </a:p>
          <a:p>
            <a:r>
              <a:rPr lang="nb-NO" dirty="0" err="1" smtClean="0"/>
              <a:t>Ikkje</a:t>
            </a:r>
            <a:r>
              <a:rPr lang="nb-NO" dirty="0" smtClean="0"/>
              <a:t> plass til </a:t>
            </a:r>
            <a:r>
              <a:rPr lang="nb-NO" dirty="0" err="1" smtClean="0"/>
              <a:t>meir</a:t>
            </a:r>
            <a:r>
              <a:rPr lang="nb-NO" dirty="0" smtClean="0"/>
              <a:t> gods</a:t>
            </a:r>
          </a:p>
          <a:p>
            <a:r>
              <a:rPr lang="nb-NO" dirty="0" err="1" smtClean="0"/>
              <a:t>Eventyrleg</a:t>
            </a:r>
            <a:r>
              <a:rPr lang="nb-NO" dirty="0" smtClean="0"/>
              <a:t> potensial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80751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KVU Voss-Arna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KVU Voss-Arna viser konsept som i ulik grad løyser </a:t>
            </a:r>
            <a:r>
              <a:rPr lang="nb-NO" dirty="0" err="1" smtClean="0"/>
              <a:t>følgjande</a:t>
            </a:r>
            <a:r>
              <a:rPr lang="nb-NO" dirty="0" smtClean="0"/>
              <a:t> problemstilling:</a:t>
            </a:r>
          </a:p>
          <a:p>
            <a:endParaRPr lang="nb-NO" dirty="0"/>
          </a:p>
          <a:p>
            <a:r>
              <a:rPr lang="nb-NO" dirty="0" smtClean="0"/>
              <a:t>Få til </a:t>
            </a:r>
            <a:r>
              <a:rPr lang="nb-NO" dirty="0" err="1" smtClean="0"/>
              <a:t>ein</a:t>
            </a:r>
            <a:r>
              <a:rPr lang="nb-NO" dirty="0" smtClean="0"/>
              <a:t> trygg og sikker E16</a:t>
            </a:r>
          </a:p>
          <a:p>
            <a:r>
              <a:rPr lang="nb-NO" dirty="0" smtClean="0"/>
              <a:t>Får </a:t>
            </a:r>
            <a:r>
              <a:rPr lang="nb-NO" dirty="0" err="1" smtClean="0"/>
              <a:t>ein</a:t>
            </a:r>
            <a:r>
              <a:rPr lang="nb-NO" dirty="0" smtClean="0"/>
              <a:t> moderne og konkurransedyktig jernbane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9527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Vårt svar: </a:t>
            </a:r>
            <a:r>
              <a:rPr lang="nb-NO" dirty="0" err="1" smtClean="0"/>
              <a:t>Samordnaveg</a:t>
            </a:r>
            <a:r>
              <a:rPr lang="nb-NO" dirty="0" smtClean="0"/>
              <a:t> og bane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Strekninga Voss-Arna kan best </a:t>
            </a:r>
            <a:r>
              <a:rPr lang="nb-NO" dirty="0" err="1" smtClean="0"/>
              <a:t>utbetrast</a:t>
            </a:r>
            <a:r>
              <a:rPr lang="nb-NO" dirty="0" smtClean="0"/>
              <a:t> gjennom </a:t>
            </a:r>
            <a:r>
              <a:rPr lang="nb-NO" dirty="0" err="1" smtClean="0"/>
              <a:t>eit</a:t>
            </a:r>
            <a:r>
              <a:rPr lang="nb-NO" dirty="0" smtClean="0"/>
              <a:t> konsept der veg og bane vert samordna</a:t>
            </a:r>
          </a:p>
          <a:p>
            <a:r>
              <a:rPr lang="nb-NO" dirty="0" err="1" smtClean="0"/>
              <a:t>Dvs</a:t>
            </a:r>
            <a:r>
              <a:rPr lang="nb-NO" dirty="0" smtClean="0"/>
              <a:t> bygga og drifta veg og bane parallelt, med to løp</a:t>
            </a:r>
          </a:p>
          <a:p>
            <a:r>
              <a:rPr lang="nb-NO" dirty="0" smtClean="0"/>
              <a:t>Reduserte kostnader </a:t>
            </a:r>
            <a:r>
              <a:rPr lang="nb-NO" dirty="0" err="1" smtClean="0"/>
              <a:t>samanlikna</a:t>
            </a:r>
            <a:r>
              <a:rPr lang="nb-NO" dirty="0" smtClean="0"/>
              <a:t> med konsept der veg og bane er kvar for seg. Vil føra til fire løp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5129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Unikt samarbeid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Konseptet legg opp til </a:t>
            </a:r>
            <a:r>
              <a:rPr lang="nb-NO" dirty="0" err="1" smtClean="0"/>
              <a:t>eit</a:t>
            </a:r>
            <a:r>
              <a:rPr lang="nb-NO" dirty="0" smtClean="0"/>
              <a:t> unikt samarbeid mellom veg og bane</a:t>
            </a:r>
          </a:p>
          <a:p>
            <a:r>
              <a:rPr lang="nb-NO" dirty="0" err="1" smtClean="0"/>
              <a:t>Rimelegare</a:t>
            </a:r>
            <a:r>
              <a:rPr lang="nb-NO" dirty="0" smtClean="0"/>
              <a:t> å </a:t>
            </a:r>
            <a:r>
              <a:rPr lang="nb-NO" dirty="0" err="1" smtClean="0"/>
              <a:t>byggja</a:t>
            </a:r>
            <a:endParaRPr lang="nb-NO" dirty="0" smtClean="0"/>
          </a:p>
          <a:p>
            <a:r>
              <a:rPr lang="nb-NO" dirty="0" err="1" smtClean="0"/>
              <a:t>Rimelegare</a:t>
            </a:r>
            <a:r>
              <a:rPr lang="nb-NO" dirty="0" smtClean="0"/>
              <a:t> å drifta</a:t>
            </a:r>
          </a:p>
          <a:p>
            <a:endParaRPr lang="nb-NO" dirty="0"/>
          </a:p>
          <a:p>
            <a:r>
              <a:rPr lang="nb-NO" dirty="0" smtClean="0"/>
              <a:t>Er også det konseptet som i størst grad </a:t>
            </a:r>
            <a:r>
              <a:rPr lang="nb-NO" dirty="0" err="1" smtClean="0"/>
              <a:t>svarar</a:t>
            </a:r>
            <a:r>
              <a:rPr lang="nb-NO" dirty="0" smtClean="0"/>
              <a:t> på </a:t>
            </a:r>
            <a:r>
              <a:rPr lang="nb-NO" dirty="0" err="1" smtClean="0"/>
              <a:t>utfordringane</a:t>
            </a:r>
            <a:endParaRPr lang="nb-NO" dirty="0" smtClean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642392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Det </a:t>
            </a:r>
            <a:r>
              <a:rPr lang="nb-NO" dirty="0" err="1" smtClean="0"/>
              <a:t>handlar</a:t>
            </a:r>
            <a:r>
              <a:rPr lang="nb-NO" dirty="0" smtClean="0"/>
              <a:t> om handlekraft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Trongen</a:t>
            </a:r>
            <a:r>
              <a:rPr lang="nb-NO" dirty="0" smtClean="0"/>
              <a:t> for ny veg og bane er veldokumentert</a:t>
            </a:r>
          </a:p>
          <a:p>
            <a:r>
              <a:rPr lang="nb-NO" dirty="0" err="1" smtClean="0"/>
              <a:t>Kommunane</a:t>
            </a:r>
            <a:r>
              <a:rPr lang="nb-NO" dirty="0" smtClean="0"/>
              <a:t> og næringslivet i regionen ser behovet</a:t>
            </a:r>
          </a:p>
          <a:p>
            <a:r>
              <a:rPr lang="nb-NO" dirty="0" smtClean="0"/>
              <a:t>Me står </a:t>
            </a:r>
            <a:r>
              <a:rPr lang="nb-NO" dirty="0" err="1" smtClean="0"/>
              <a:t>saman</a:t>
            </a:r>
            <a:r>
              <a:rPr lang="nb-NO" dirty="0" smtClean="0"/>
              <a:t> om å få dette realisert</a:t>
            </a:r>
          </a:p>
          <a:p>
            <a:r>
              <a:rPr lang="nb-NO" dirty="0" err="1" smtClean="0"/>
              <a:t>Kommunane</a:t>
            </a:r>
            <a:r>
              <a:rPr lang="nb-NO" dirty="0" smtClean="0"/>
              <a:t> skal </a:t>
            </a:r>
            <a:r>
              <a:rPr lang="nb-NO" dirty="0" err="1" smtClean="0"/>
              <a:t>ikkje</a:t>
            </a:r>
            <a:r>
              <a:rPr lang="nb-NO" dirty="0" smtClean="0"/>
              <a:t> forsenke </a:t>
            </a:r>
            <a:r>
              <a:rPr lang="nb-NO" dirty="0" err="1" smtClean="0"/>
              <a:t>planprosessane</a:t>
            </a:r>
            <a:endParaRPr lang="nb-NO" dirty="0" smtClean="0"/>
          </a:p>
          <a:p>
            <a:r>
              <a:rPr lang="nb-NO" dirty="0" smtClean="0"/>
              <a:t>Me vil, i lag med regjeringa, </a:t>
            </a:r>
            <a:r>
              <a:rPr lang="nb-NO" dirty="0" err="1" smtClean="0"/>
              <a:t>gjer</a:t>
            </a:r>
            <a:r>
              <a:rPr lang="nb-NO" dirty="0" smtClean="0"/>
              <a:t> dette til ei suksesshistorie</a:t>
            </a:r>
          </a:p>
          <a:p>
            <a:r>
              <a:rPr lang="nb-NO" dirty="0" smtClean="0"/>
              <a:t>Lærdalstunnelen vart </a:t>
            </a:r>
            <a:r>
              <a:rPr lang="nb-NO" dirty="0" err="1" smtClean="0"/>
              <a:t>vedteken</a:t>
            </a:r>
            <a:r>
              <a:rPr lang="nb-NO" dirty="0" smtClean="0"/>
              <a:t> i 1991 og stod ferdig i 2000, </a:t>
            </a:r>
            <a:r>
              <a:rPr lang="nb-NO" dirty="0" err="1" smtClean="0"/>
              <a:t>me</a:t>
            </a:r>
            <a:r>
              <a:rPr lang="nb-NO" dirty="0" smtClean="0"/>
              <a:t> må legge same ambisjonsnivå til grunn!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805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87" y="0"/>
            <a:ext cx="10050165" cy="711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3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49" y="-441323"/>
            <a:ext cx="10226334" cy="719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92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42" y="-142404"/>
            <a:ext cx="9938074" cy="700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46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28" y="-223049"/>
            <a:ext cx="10089915" cy="708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66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236" y="-647046"/>
            <a:ext cx="10968564" cy="771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95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Status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Er i vegdirektoratet, vegvesen og jernbaneverk jobbar med siste finpuss før det vert sendt til Samferdselsdepartementet</a:t>
            </a:r>
          </a:p>
          <a:p>
            <a:r>
              <a:rPr lang="nb-NO" dirty="0" smtClean="0"/>
              <a:t>Oversendt </a:t>
            </a:r>
            <a:r>
              <a:rPr lang="nb-NO" dirty="0" err="1" smtClean="0"/>
              <a:t>truleg</a:t>
            </a:r>
            <a:r>
              <a:rPr lang="nb-NO" dirty="0" smtClean="0"/>
              <a:t> før påske</a:t>
            </a:r>
          </a:p>
          <a:p>
            <a:r>
              <a:rPr lang="nb-NO" dirty="0" err="1" smtClean="0"/>
              <a:t>Avgjer</a:t>
            </a:r>
            <a:r>
              <a:rPr lang="nb-NO" dirty="0" smtClean="0"/>
              <a:t> om KS1 eller </a:t>
            </a:r>
            <a:r>
              <a:rPr lang="nb-NO" dirty="0" err="1" smtClean="0"/>
              <a:t>ikkje</a:t>
            </a:r>
            <a:endParaRPr lang="nb-NO" dirty="0" smtClean="0"/>
          </a:p>
          <a:p>
            <a:endParaRPr lang="nb-NO" dirty="0"/>
          </a:p>
          <a:p>
            <a:r>
              <a:rPr lang="nb-NO" dirty="0" smtClean="0"/>
              <a:t>Så </a:t>
            </a:r>
            <a:r>
              <a:rPr lang="nb-NO" dirty="0" err="1" smtClean="0"/>
              <a:t>nærmar</a:t>
            </a:r>
            <a:r>
              <a:rPr lang="nb-NO" dirty="0" smtClean="0"/>
              <a:t> det seg den politiske utfordringa</a:t>
            </a:r>
          </a:p>
          <a:p>
            <a:r>
              <a:rPr lang="nb-NO" dirty="0" smtClean="0"/>
              <a:t>Opplagt at for å </a:t>
            </a:r>
            <a:r>
              <a:rPr lang="nb-NO" dirty="0" err="1" smtClean="0"/>
              <a:t>realisera</a:t>
            </a:r>
            <a:r>
              <a:rPr lang="nb-NO" dirty="0" smtClean="0"/>
              <a:t> dette relativt rask, så må </a:t>
            </a:r>
            <a:r>
              <a:rPr lang="nb-NO" dirty="0" err="1" smtClean="0"/>
              <a:t>ein</a:t>
            </a:r>
            <a:r>
              <a:rPr lang="nb-NO" dirty="0" smtClean="0"/>
              <a:t> løfta </a:t>
            </a:r>
            <a:r>
              <a:rPr lang="nb-NO" dirty="0" err="1" smtClean="0"/>
              <a:t>samferdselsinvesteringane</a:t>
            </a:r>
            <a:endParaRPr lang="nb-NO" dirty="0" smtClean="0"/>
          </a:p>
          <a:p>
            <a:r>
              <a:rPr lang="nb-NO" dirty="0" smtClean="0"/>
              <a:t>Trong for lange </a:t>
            </a:r>
            <a:r>
              <a:rPr lang="nb-NO" dirty="0" err="1" smtClean="0"/>
              <a:t>pengar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41206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Litt om status i media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b-NO" dirty="0" err="1" smtClean="0"/>
              <a:t>Samferdsleministeren</a:t>
            </a:r>
            <a:r>
              <a:rPr lang="nb-NO" dirty="0" smtClean="0"/>
              <a:t> vil prioritere arbeidet</a:t>
            </a:r>
          </a:p>
          <a:p>
            <a:r>
              <a:rPr lang="nb-NO" dirty="0" err="1" smtClean="0"/>
              <a:t>Samferdsleministeren</a:t>
            </a:r>
            <a:r>
              <a:rPr lang="nb-NO" dirty="0" smtClean="0"/>
              <a:t>: Me må </a:t>
            </a:r>
            <a:r>
              <a:rPr lang="nb-NO" dirty="0" err="1" smtClean="0"/>
              <a:t>ikkje</a:t>
            </a:r>
            <a:r>
              <a:rPr lang="nb-NO" dirty="0" smtClean="0"/>
              <a:t> kasta vekk </a:t>
            </a:r>
            <a:r>
              <a:rPr lang="nb-NO" dirty="0" err="1" smtClean="0"/>
              <a:t>pengar</a:t>
            </a:r>
            <a:r>
              <a:rPr lang="nb-NO" dirty="0" smtClean="0"/>
              <a:t> på unødig tunneloppgradering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nb-NO" dirty="0"/>
              <a:t>Regionvegdirektøren: Er den vegen i </a:t>
            </a:r>
            <a:r>
              <a:rPr lang="nb-NO" dirty="0" err="1"/>
              <a:t>Noreg</a:t>
            </a:r>
            <a:r>
              <a:rPr lang="nb-NO" dirty="0"/>
              <a:t> som ut </a:t>
            </a:r>
            <a:r>
              <a:rPr lang="nb-NO" dirty="0" err="1"/>
              <a:t>frå</a:t>
            </a:r>
            <a:r>
              <a:rPr lang="nb-NO" dirty="0"/>
              <a:t> omsynet til </a:t>
            </a:r>
            <a:r>
              <a:rPr lang="nb-NO" dirty="0" err="1"/>
              <a:t>trafikktyggleik</a:t>
            </a:r>
            <a:r>
              <a:rPr lang="nb-NO" dirty="0"/>
              <a:t> har størst behov for oppgradering</a:t>
            </a:r>
          </a:p>
          <a:p>
            <a:r>
              <a:rPr lang="nb-NO" dirty="0"/>
              <a:t>Regionvegdirektøren: Vegen som vart ferdig i 1991 er så </a:t>
            </a:r>
            <a:r>
              <a:rPr lang="nb-NO" dirty="0" err="1"/>
              <a:t>dårleg</a:t>
            </a:r>
            <a:r>
              <a:rPr lang="nb-NO" dirty="0"/>
              <a:t> at i dag må heile vegen </a:t>
            </a:r>
            <a:r>
              <a:rPr lang="nb-NO" dirty="0" err="1"/>
              <a:t>skrotast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83028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668</Words>
  <Application>Microsoft Office PowerPoint</Application>
  <PresentationFormat>Widescreen</PresentationFormat>
  <Paragraphs>107</Paragraphs>
  <Slides>29</Slides>
  <Notes>0</Notes>
  <HiddenSlides>0</HiddenSlides>
  <MMClips>1</MMClips>
  <ScaleCrop>false</ScaleCrop>
  <HeadingPairs>
    <vt:vector size="8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29</vt:i4>
      </vt:variant>
    </vt:vector>
  </HeadingPairs>
  <TitlesOfParts>
    <vt:vector size="36" baseType="lpstr">
      <vt:lpstr>ＭＳ Ｐゴシック</vt:lpstr>
      <vt:lpstr>Arial</vt:lpstr>
      <vt:lpstr>Calibri</vt:lpstr>
      <vt:lpstr>Calibri Light</vt:lpstr>
      <vt:lpstr>Lucida Sans Unicode</vt:lpstr>
      <vt:lpstr>Office-tema</vt:lpstr>
      <vt:lpstr>Chart</vt:lpstr>
      <vt:lpstr>Arbeidet med E16 og Vossebanen</vt:lpstr>
      <vt:lpstr>Disposisjon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Status</vt:lpstr>
      <vt:lpstr>Litt om status i media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Me har jobba opp mot ulike aktørar</vt:lpstr>
      <vt:lpstr>Saman for ein sikker E16 og ein moderne Bergensbane</vt:lpstr>
      <vt:lpstr>E16 og Bergensbanen bitt landet i saman</vt:lpstr>
      <vt:lpstr>Eit hav mellom dagens situasjon og dagens og framtidas krav og forventningar</vt:lpstr>
      <vt:lpstr>KVU Voss-Arna</vt:lpstr>
      <vt:lpstr>Vårt svar: Samordnaveg og bane</vt:lpstr>
      <vt:lpstr>Unikt samarbeid</vt:lpstr>
      <vt:lpstr>Det handlar om handlekraft</vt:lpstr>
    </vt:vector>
  </TitlesOfParts>
  <Company>Voss kommune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Saman for ein sikker E16 og ein moderne Bergensbane</dc:title>
  <dc:creator>Hans Erik Ringkjøb</dc:creator>
  <cp:lastModifiedBy>Hans Erik Ringkjøb</cp:lastModifiedBy>
  <cp:revision>9</cp:revision>
  <dcterms:created xsi:type="dcterms:W3CDTF">2014-02-25T14:09:41Z</dcterms:created>
  <dcterms:modified xsi:type="dcterms:W3CDTF">2014-05-08T08:15:58Z</dcterms:modified>
</cp:coreProperties>
</file>